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2"/>
  </p:notesMasterIdLst>
  <p:sldIdLst>
    <p:sldId id="256" r:id="rId2"/>
    <p:sldId id="257" r:id="rId3"/>
    <p:sldId id="259" r:id="rId4"/>
    <p:sldId id="265" r:id="rId5"/>
    <p:sldId id="258" r:id="rId6"/>
    <p:sldId id="264" r:id="rId7"/>
    <p:sldId id="279" r:id="rId8"/>
    <p:sldId id="263" r:id="rId9"/>
    <p:sldId id="261" r:id="rId10"/>
    <p:sldId id="262" r:id="rId11"/>
    <p:sldId id="273" r:id="rId12"/>
    <p:sldId id="266" r:id="rId13"/>
    <p:sldId id="280" r:id="rId14"/>
    <p:sldId id="268" r:id="rId15"/>
    <p:sldId id="269" r:id="rId16"/>
    <p:sldId id="271" r:id="rId17"/>
    <p:sldId id="272" r:id="rId18"/>
    <p:sldId id="274" r:id="rId19"/>
    <p:sldId id="281" r:id="rId20"/>
    <p:sldId id="275" r:id="rId21"/>
  </p:sldIdLst>
  <p:sldSz cx="12192000" cy="6858000"/>
  <p:notesSz cx="6858000" cy="9144000"/>
  <p:embeddedFontLst>
    <p:embeddedFont>
      <p:font typeface="Abril Fatface" panose="02000503000000020003" pitchFamily="2" charset="0"/>
      <p:regular r:id="rId23"/>
    </p:embeddedFont>
    <p:embeddedFont>
      <p:font typeface="Aldrich" panose="02000000000000000000" pitchFamily="2" charset="0"/>
      <p:regular r:id="rId24"/>
    </p:embeddedFont>
    <p:embeddedFont>
      <p:font typeface="Antic Slab" panose="020B0604020202020204" charset="0"/>
      <p:regular r:id="rId25"/>
    </p:embeddedFont>
    <p:embeddedFont>
      <p:font typeface="Calistoga" panose="020B0604020202020204" charset="0"/>
      <p:regular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>
        <p:scale>
          <a:sx n="33" d="100"/>
          <a:sy n="33" d="100"/>
        </p:scale>
        <p:origin x="2357" y="1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2309f197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2309f197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352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2309f19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2309f19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2309f197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2309f197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47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614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77400" y="5925775"/>
            <a:ext cx="115005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4600" y="2762700"/>
            <a:ext cx="9941700" cy="1332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Title and text left">
  <p:cSld name="CUSTOM_1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528225" y="1981100"/>
            <a:ext cx="5219400" cy="126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1528319" y="3438950"/>
            <a:ext cx="52194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cxnSp>
        <p:nvCxnSpPr>
          <p:cNvPr id="79" name="Google Shape;79;p12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5376199" y="2122000"/>
            <a:ext cx="5061300" cy="12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5376290" y="3503650"/>
            <a:ext cx="50613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cxnSp>
        <p:nvCxnSpPr>
          <p:cNvPr id="83" name="Google Shape;83;p13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252725" y="1833738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252700" y="3238038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 flipH="1">
            <a:off x="7208200" y="1633013"/>
            <a:ext cx="37311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" name="Google Shape;18;p3"/>
          <p:cNvCxnSpPr/>
          <p:nvPr/>
        </p:nvCxnSpPr>
        <p:spPr>
          <a:xfrm rot="10800000">
            <a:off x="497850" y="5609513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 rot="10800000">
            <a:off x="497850" y="1248488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90775" y="7518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993825" y="2894770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7332750" y="2894770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7332725" y="4913329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4"/>
          </p:nvPr>
        </p:nvSpPr>
        <p:spPr>
          <a:xfrm>
            <a:off x="2993825" y="21990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5"/>
          </p:nvPr>
        </p:nvSpPr>
        <p:spPr>
          <a:xfrm>
            <a:off x="7332750" y="21990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6"/>
          </p:nvPr>
        </p:nvSpPr>
        <p:spPr>
          <a:xfrm>
            <a:off x="7332725" y="42175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7"/>
          </p:nvPr>
        </p:nvSpPr>
        <p:spPr>
          <a:xfrm>
            <a:off x="2993825" y="491324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8"/>
          </p:nvPr>
        </p:nvSpPr>
        <p:spPr>
          <a:xfrm>
            <a:off x="2993825" y="421747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4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Two columns">
  <p:cSld name="CUSTOM_4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73350" y="1171188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73350" y="2382615"/>
            <a:ext cx="4960800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464149" y="2371888"/>
            <a:ext cx="4961100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625" y="1741250"/>
            <a:ext cx="8284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1401625" y="2789650"/>
            <a:ext cx="8284500" cy="249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Big Title">
  <p:cSld name="CUSTOM_6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511300" y="1949725"/>
            <a:ext cx="111423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511375" y="5538475"/>
            <a:ext cx="111423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8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242302" y="3600000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2"/>
          </p:nvPr>
        </p:nvSpPr>
        <p:spPr>
          <a:xfrm>
            <a:off x="4766552" y="3600000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8290802" y="3600000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242300" y="934700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4"/>
          </p:nvPr>
        </p:nvSpPr>
        <p:spPr>
          <a:xfrm>
            <a:off x="1242300" y="4165707"/>
            <a:ext cx="2658900" cy="16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5"/>
          </p:nvPr>
        </p:nvSpPr>
        <p:spPr>
          <a:xfrm>
            <a:off x="4766550" y="4165707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6"/>
          </p:nvPr>
        </p:nvSpPr>
        <p:spPr>
          <a:xfrm>
            <a:off x="8290800" y="4165707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imeline">
  <p:cSld name="CUSTOM_1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415600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2"/>
          </p:nvPr>
        </p:nvSpPr>
        <p:spPr>
          <a:xfrm>
            <a:off x="2775377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3"/>
          </p:nvPr>
        </p:nvSpPr>
        <p:spPr>
          <a:xfrm>
            <a:off x="5135153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4"/>
          </p:nvPr>
        </p:nvSpPr>
        <p:spPr>
          <a:xfrm>
            <a:off x="7494930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5"/>
          </p:nvPr>
        </p:nvSpPr>
        <p:spPr>
          <a:xfrm>
            <a:off x="9854707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15600" y="821975"/>
            <a:ext cx="11436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6"/>
          </p:nvPr>
        </p:nvSpPr>
        <p:spPr>
          <a:xfrm>
            <a:off x="41560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7"/>
          </p:nvPr>
        </p:nvSpPr>
        <p:spPr>
          <a:xfrm>
            <a:off x="2775375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8"/>
          </p:nvPr>
        </p:nvSpPr>
        <p:spPr>
          <a:xfrm>
            <a:off x="513515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9"/>
          </p:nvPr>
        </p:nvSpPr>
        <p:spPr>
          <a:xfrm>
            <a:off x="7494925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3"/>
          </p:nvPr>
        </p:nvSpPr>
        <p:spPr>
          <a:xfrm>
            <a:off x="985470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6379900" y="2507500"/>
            <a:ext cx="1467600" cy="14676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415700" y="3692653"/>
            <a:ext cx="10416209" cy="10752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в монополистической конкуренции</a:t>
            </a:r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.</a:t>
            </a:r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>
            <a:off x="9760226" y="6064924"/>
            <a:ext cx="2934326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Выполнили</a:t>
            </a:r>
            <a:r>
              <a:rPr lang="en-US" dirty="0"/>
              <a:t>: </a:t>
            </a:r>
            <a:r>
              <a:rPr lang="ru-RU" b="0" dirty="0"/>
              <a:t>Грицкевич С. А, Бычковская В. А</a:t>
            </a:r>
            <a:r>
              <a:rPr lang="en" b="0" dirty="0"/>
              <a:t>.</a:t>
            </a:r>
            <a:endParaRPr b="0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834600" y="2762700"/>
            <a:ext cx="9941700" cy="1155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0" b="1" dirty="0"/>
              <a:t>Роль рекламы </a:t>
            </a:r>
            <a:endParaRPr lang="en" sz="7000" b="1" dirty="0">
              <a:latin typeface="Abril Fatface" panose="02000503000000020003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>
            <a:off x="6410300" y="91508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 idx="4294967295"/>
          </p:nvPr>
        </p:nvSpPr>
        <p:spPr>
          <a:xfrm>
            <a:off x="6129600" y="718136"/>
            <a:ext cx="5026500" cy="180950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Реклама начала развитие задолго до нашей эры.</a:t>
            </a:r>
            <a:endParaRPr lang="en-US" b="1" dirty="0"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4294967295"/>
          </p:nvPr>
        </p:nvSpPr>
        <p:spPr>
          <a:xfrm>
            <a:off x="565050" y="4778400"/>
            <a:ext cx="11129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Одной из главных вех в развитии рекламы стал 1450 год, когда Иоганн Гутенберг создал первый печатный станок. Теперь рекламодателю не было необходимости вручную создавать экземпляры для потребителей. В массовое производство такие печати вошли в примерно 15 веке в Западной Европе. </a:t>
            </a:r>
            <a:endParaRPr lang="en-US" b="0" dirty="0"/>
          </a:p>
        </p:txBody>
      </p:sp>
      <p:cxnSp>
        <p:nvCxnSpPr>
          <p:cNvPr id="180" name="Google Shape;180;p23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3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79;p23">
            <a:extLst>
              <a:ext uri="{FF2B5EF4-FFF2-40B4-BE49-F238E27FC236}">
                <a16:creationId xmlns:a16="http://schemas.microsoft.com/office/drawing/2014/main" id="{F2282116-7368-35B5-F8BA-161E4A14B068}"/>
              </a:ext>
            </a:extLst>
          </p:cNvPr>
          <p:cNvSpPr txBox="1">
            <a:spLocks/>
          </p:cNvSpPr>
          <p:nvPr/>
        </p:nvSpPr>
        <p:spPr>
          <a:xfrm>
            <a:off x="6096001" y="2379098"/>
            <a:ext cx="553095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>
            <a:pPr marL="0" indent="0">
              <a:buFont typeface="Antic Slab"/>
              <a:buNone/>
            </a:pPr>
            <a:r>
              <a:rPr lang="ru-RU" b="0" dirty="0"/>
              <a:t>Первые рекламные тексты, частично напоминающие современную рекламу, появились ещё в Древней Греции и Древнем Риме. Это были объявления, носящие информационный характер. Часто материалом для этого служил папирус или камень.</a:t>
            </a:r>
            <a:endParaRPr lang="en-US" b="0" dirty="0"/>
          </a:p>
        </p:txBody>
      </p:sp>
      <p:pic>
        <p:nvPicPr>
          <p:cNvPr id="6148" name="Picture 4" descr="В стране каменных курганов и наскальных рисунков [Павел Иустинович  Мариковский] (fb2) читать онлайн | КулЛиб электронная библиотека">
            <a:extLst>
              <a:ext uri="{FF2B5EF4-FFF2-40B4-BE49-F238E27FC236}">
                <a16:creationId xmlns:a16="http://schemas.microsoft.com/office/drawing/2014/main" id="{6FE60388-5768-12E0-7FBA-D794F76F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088"/>
            <a:ext cx="2543078" cy="345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0F5609-238F-FEBB-6E11-0A282B7FB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890" y="967410"/>
            <a:ext cx="3948991" cy="3547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/>
          <p:nvPr/>
        </p:nvSpPr>
        <p:spPr>
          <a:xfrm>
            <a:off x="5654075" y="694205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43" name="Google Shape;343;p34"/>
          <p:cNvSpPr txBox="1">
            <a:spLocks noGrp="1"/>
          </p:cNvSpPr>
          <p:nvPr>
            <p:ph type="title"/>
          </p:nvPr>
        </p:nvSpPr>
        <p:spPr>
          <a:xfrm>
            <a:off x="6285275" y="1087925"/>
            <a:ext cx="6038561" cy="12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Реклама в современном мире</a:t>
            </a:r>
            <a:endParaRPr lang="en-US" b="1" dirty="0"/>
          </a:p>
        </p:txBody>
      </p:sp>
      <p:sp>
        <p:nvSpPr>
          <p:cNvPr id="344" name="Google Shape;344;p34"/>
          <p:cNvSpPr txBox="1">
            <a:spLocks noGrp="1"/>
          </p:cNvSpPr>
          <p:nvPr>
            <p:ph type="body" idx="1"/>
          </p:nvPr>
        </p:nvSpPr>
        <p:spPr>
          <a:xfrm>
            <a:off x="7656875" y="2724545"/>
            <a:ext cx="3651205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Основная цель рекламы </a:t>
            </a:r>
            <a:r>
              <a:rPr lang="ru-RU" sz="2400" b="0" dirty="0"/>
              <a:t>—  увеличение сбыта товара, стимулирование спроса, получение большей прибыли и поддержание деловых связей.</a:t>
            </a:r>
            <a:endParaRPr lang="en-US" sz="2400" b="0" dirty="0"/>
          </a:p>
        </p:txBody>
      </p:sp>
      <p:pic>
        <p:nvPicPr>
          <p:cNvPr id="7172" name="Picture 4" descr="Наружная реклама и ее роль в современном мире: статьи о кафе, ресторанах,  барах Украины - 3 место">
            <a:extLst>
              <a:ext uri="{FF2B5EF4-FFF2-40B4-BE49-F238E27FC236}">
                <a16:creationId xmlns:a16="http://schemas.microsoft.com/office/drawing/2014/main" id="{EF27A6FE-4778-84F8-01C9-905B9484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4" y="3192452"/>
            <a:ext cx="3535164" cy="26444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Реклама в современном мире">
            <a:extLst>
              <a:ext uri="{FF2B5EF4-FFF2-40B4-BE49-F238E27FC236}">
                <a16:creationId xmlns:a16="http://schemas.microsoft.com/office/drawing/2014/main" id="{402E8E7B-B689-0338-D7D8-96D12AB77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34" y="761694"/>
            <a:ext cx="4646849" cy="2316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Что значит мем &quot;Райан Гослинг&quot; | Dreven - мир оголтелого постмодерна | Дзен">
            <a:extLst>
              <a:ext uri="{FF2B5EF4-FFF2-40B4-BE49-F238E27FC236}">
                <a16:creationId xmlns:a16="http://schemas.microsoft.com/office/drawing/2014/main" id="{A09B8E1E-32C3-F892-0870-43ECCDAF0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1" y="3260857"/>
            <a:ext cx="3431024" cy="29925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/>
          <p:nvPr/>
        </p:nvSpPr>
        <p:spPr>
          <a:xfrm>
            <a:off x="556150" y="510609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398973" y="741625"/>
            <a:ext cx="569698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Функции рекламы</a:t>
            </a:r>
            <a:endParaRPr lang="en-US" b="1" dirty="0"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1"/>
          </p:nvPr>
        </p:nvSpPr>
        <p:spPr>
          <a:xfrm>
            <a:off x="159712" y="1761404"/>
            <a:ext cx="3650288" cy="1068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/>
              <a:t> Завоевание новых клиентов </a:t>
            </a:r>
            <a:endParaRPr lang="en-US" sz="3000" b="1" dirty="0"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2"/>
          </p:nvPr>
        </p:nvSpPr>
        <p:spPr>
          <a:xfrm>
            <a:off x="4527853" y="1761404"/>
            <a:ext cx="3136200" cy="1068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/>
              <a:t>Рост объема продаж</a:t>
            </a:r>
            <a:endParaRPr lang="en-US" sz="3000" b="1" dirty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3"/>
          </p:nvPr>
        </p:nvSpPr>
        <p:spPr>
          <a:xfrm>
            <a:off x="8499855" y="1761404"/>
            <a:ext cx="3135900" cy="1068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/>
              <a:t>Регулирование сбыта </a:t>
            </a:r>
            <a:endParaRPr lang="en-US" sz="3000" b="1" dirty="0"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4"/>
          </p:nvPr>
        </p:nvSpPr>
        <p:spPr>
          <a:xfrm>
            <a:off x="556150" y="2995688"/>
            <a:ext cx="3136200" cy="17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 при помощи использования рекламных ресурсов, компания информирует покупателя о своем товаре или услуге и способов приобретения товара. </a:t>
            </a:r>
            <a:endParaRPr lang="en-US" b="0" dirty="0"/>
          </a:p>
        </p:txBody>
      </p:sp>
      <p:sp>
        <p:nvSpPr>
          <p:cNvPr id="219" name="Google Shape;219;p27"/>
          <p:cNvSpPr txBox="1">
            <a:spLocks noGrp="1"/>
          </p:cNvSpPr>
          <p:nvPr>
            <p:ph type="body" idx="5"/>
          </p:nvPr>
        </p:nvSpPr>
        <p:spPr>
          <a:xfrm>
            <a:off x="4527953" y="2999227"/>
            <a:ext cx="3136200" cy="1756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реклама, как маркетинговый инструмент, должна повысить уровень продаж. Клиент не всегда готов сделать выбор после усвоенного рекламной информации о товаре</a:t>
            </a:r>
            <a:endParaRPr lang="en-US" b="0" dirty="0"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6"/>
          </p:nvPr>
        </p:nvSpPr>
        <p:spPr>
          <a:xfrm>
            <a:off x="8499855" y="2999227"/>
            <a:ext cx="3136200" cy="1756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неотъемлемый фактор рекламы, о котором не стоит пренебрегать, поскольку может негативно оказать влияние на имидж компании. Для того чтобы этого не произошло, рекламируемый продукт должен соответствовать ожиданиям клиента.</a:t>
            </a:r>
            <a:endParaRPr lang="en-US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/>
          <p:nvPr/>
        </p:nvSpPr>
        <p:spPr>
          <a:xfrm>
            <a:off x="332930" y="391812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cxnSp>
        <p:nvCxnSpPr>
          <p:cNvPr id="299" name="Google Shape;299;p32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2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32"/>
          <p:cNvSpPr txBox="1">
            <a:spLocks noGrp="1"/>
          </p:cNvSpPr>
          <p:nvPr>
            <p:ph type="title" idx="4294967295"/>
          </p:nvPr>
        </p:nvSpPr>
        <p:spPr>
          <a:xfrm>
            <a:off x="692640" y="731112"/>
            <a:ext cx="10168190" cy="92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Для этого компании, зачастую прибегают к использованию следующих математических формул:</a:t>
            </a:r>
            <a:br>
              <a:rPr lang="ru-RU" sz="2400" b="1" dirty="0"/>
            </a:br>
            <a:endParaRPr lang="en-US" sz="2400" b="1" dirty="0"/>
          </a:p>
        </p:txBody>
      </p:sp>
      <p:sp>
        <p:nvSpPr>
          <p:cNvPr id="304" name="Google Shape;304;p32"/>
          <p:cNvSpPr txBox="1">
            <a:spLocks noGrp="1"/>
          </p:cNvSpPr>
          <p:nvPr>
            <p:ph type="body" idx="4294967295"/>
          </p:nvPr>
        </p:nvSpPr>
        <p:spPr>
          <a:xfrm>
            <a:off x="546095" y="1704485"/>
            <a:ext cx="5230640" cy="21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1) Расчет дополнительного товарооборота под воздействием рекламы: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/>
              <a:t>Тд</a:t>
            </a:r>
            <a:r>
              <a:rPr lang="ru-RU" sz="3200" dirty="0"/>
              <a:t> = Тс * П * Д / 100</a:t>
            </a:r>
            <a:endParaRPr lang="ru-RU" sz="32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dirty="0" err="1"/>
              <a:t>Тд</a:t>
            </a:r>
            <a:r>
              <a:rPr lang="ru-RU" sz="1600" b="0" dirty="0"/>
              <a:t> — дополнительный товарооборот, вызванный рекламными мероприятиями, руб.; Тс — среднедневной товарооборот до начала рекламного периода, руб.; Д — количество дней учета товарооборота в рекламном процессе; П — относительный прирост среднедневного товарооборота за рекламный период по сравнению с </a:t>
            </a:r>
            <a:r>
              <a:rPr lang="ru-RU" sz="1600" b="0" dirty="0" err="1"/>
              <a:t>дорекламным</a:t>
            </a:r>
            <a:r>
              <a:rPr lang="ru-RU" sz="1600" b="0" dirty="0"/>
              <a:t>, %.</a:t>
            </a:r>
            <a:endParaRPr lang="en-US" sz="1600" b="0" dirty="0"/>
          </a:p>
        </p:txBody>
      </p:sp>
      <p:sp>
        <p:nvSpPr>
          <p:cNvPr id="2" name="Google Shape;304;p32">
            <a:extLst>
              <a:ext uri="{FF2B5EF4-FFF2-40B4-BE49-F238E27FC236}">
                <a16:creationId xmlns:a16="http://schemas.microsoft.com/office/drawing/2014/main" id="{0AD1B0E9-3618-E486-4E5F-93A8F8E64A1F}"/>
              </a:ext>
            </a:extLst>
          </p:cNvPr>
          <p:cNvSpPr txBox="1">
            <a:spLocks/>
          </p:cNvSpPr>
          <p:nvPr/>
        </p:nvSpPr>
        <p:spPr>
          <a:xfrm>
            <a:off x="5776735" y="1707805"/>
            <a:ext cx="6144250" cy="21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>
            <a:pPr marL="0" indent="0">
              <a:buFont typeface="Antic Slab"/>
              <a:buNone/>
            </a:pPr>
            <a:r>
              <a:rPr lang="ru-RU" b="0" dirty="0"/>
              <a:t>2) Расчет экономического эффекта рекламирования:</a:t>
            </a:r>
          </a:p>
          <a:p>
            <a:pPr marL="0" indent="0">
              <a:buFont typeface="Antic Slab"/>
              <a:buNone/>
            </a:pPr>
            <a:r>
              <a:rPr lang="ru-RU" b="0" dirty="0"/>
              <a:t> </a:t>
            </a:r>
          </a:p>
          <a:p>
            <a:pPr marL="0" indent="0">
              <a:buFont typeface="Antic Slab"/>
              <a:buNone/>
            </a:pPr>
            <a:r>
              <a:rPr lang="ru-RU" sz="3200" dirty="0"/>
              <a:t>Э = </a:t>
            </a:r>
            <a:r>
              <a:rPr lang="ru-RU" sz="3200" dirty="0" err="1"/>
              <a:t>Тд</a:t>
            </a:r>
            <a:r>
              <a:rPr lang="ru-RU" sz="3200" dirty="0"/>
              <a:t> * </a:t>
            </a:r>
            <a:r>
              <a:rPr lang="ru-RU" sz="3200" dirty="0" err="1"/>
              <a:t>Нт</a:t>
            </a:r>
            <a:r>
              <a:rPr lang="ru-RU" sz="3200" dirty="0"/>
              <a:t> / 100 — (3р + </a:t>
            </a:r>
            <a:r>
              <a:rPr lang="ru-RU" sz="3200" dirty="0" err="1"/>
              <a:t>Рд</a:t>
            </a:r>
            <a:r>
              <a:rPr lang="ru-RU" sz="3200" dirty="0"/>
              <a:t>)</a:t>
            </a:r>
          </a:p>
          <a:p>
            <a:pPr marL="0" indent="0">
              <a:buFont typeface="Antic Slab"/>
              <a:buNone/>
            </a:pPr>
            <a:endParaRPr lang="ru-RU" sz="3200" dirty="0"/>
          </a:p>
          <a:p>
            <a:pPr marL="0" indent="0">
              <a:buFont typeface="Antic Slab"/>
              <a:buNone/>
            </a:pPr>
            <a:r>
              <a:rPr lang="ru-RU" sz="1600" b="0" dirty="0"/>
              <a:t>Э — экономический эффект рекламирования, руб.; </a:t>
            </a:r>
            <a:r>
              <a:rPr lang="ru-RU" sz="1600" b="0" dirty="0" err="1"/>
              <a:t>Тд</a:t>
            </a:r>
            <a:r>
              <a:rPr lang="ru-RU" sz="1600" b="0" dirty="0"/>
              <a:t> — дополнительный товарооборот под воздействием рекламы, руб.; </a:t>
            </a:r>
            <a:r>
              <a:rPr lang="ru-RU" sz="1600" b="0" dirty="0" err="1"/>
              <a:t>Нт</a:t>
            </a:r>
            <a:r>
              <a:rPr lang="ru-RU" sz="1600" b="0" dirty="0"/>
              <a:t> — торговая надбавка на единицу товара, в % к цене реализации; </a:t>
            </a:r>
            <a:r>
              <a:rPr lang="ru-RU" sz="1600" b="0" dirty="0" err="1"/>
              <a:t>Зр</a:t>
            </a:r>
            <a:r>
              <a:rPr lang="ru-RU" sz="1600" b="0" dirty="0"/>
              <a:t> — затраты на рекламу, руб.; </a:t>
            </a:r>
            <a:r>
              <a:rPr lang="ru-RU" sz="1600" b="0" dirty="0" err="1"/>
              <a:t>Рд</a:t>
            </a:r>
            <a:r>
              <a:rPr lang="ru-RU" sz="1600" b="0" dirty="0"/>
              <a:t> — дополнительные расходы по приросту товарооборота, </a:t>
            </a:r>
            <a:r>
              <a:rPr lang="ru-RU" sz="1600" b="0" dirty="0" err="1"/>
              <a:t>руб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620426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/>
          <p:nvPr/>
        </p:nvSpPr>
        <p:spPr>
          <a:xfrm>
            <a:off x="5244355" y="875526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cxnSp>
        <p:nvCxnSpPr>
          <p:cNvPr id="262" name="Google Shape;262;p29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9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9"/>
          <p:cNvSpPr txBox="1">
            <a:spLocks noGrp="1"/>
          </p:cNvSpPr>
          <p:nvPr>
            <p:ph type="title" idx="4294967295"/>
          </p:nvPr>
        </p:nvSpPr>
        <p:spPr>
          <a:xfrm>
            <a:off x="875100" y="1506726"/>
            <a:ext cx="5749200" cy="92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Воздействие рекламы на потребителя</a:t>
            </a:r>
            <a:endParaRPr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body" idx="4294967295"/>
          </p:nvPr>
        </p:nvSpPr>
        <p:spPr>
          <a:xfrm>
            <a:off x="803980" y="2737075"/>
            <a:ext cx="5820320" cy="21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Вся рекламная политика направлена на психологическое воздействие на человека и все меньше несет информационный характер. Маркетологи, которые работают в сфере рекламы, учитывают характер подачи рекламы товара до потребителя, выбирают наиболее рациональные источники рекламы, а также учитывают на какой слой населения стоит делать упор</a:t>
            </a:r>
            <a:endParaRPr lang="en-US" b="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AF1882-3A2E-7F50-38E5-E3AC1E545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133" y="1506726"/>
            <a:ext cx="4344887" cy="4132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5156509" y="2731662"/>
            <a:ext cx="1704300" cy="17043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511300" y="1848600"/>
            <a:ext cx="10994718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/>
              <a:t>Примеры конкурирующих компаний.</a:t>
            </a:r>
            <a:endParaRPr lang="en-US" sz="10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AC6358-22AD-4D52-06DB-D6ACAE41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8" y="412695"/>
            <a:ext cx="6503894" cy="3016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A4BA2E-29E1-BEBD-F3A9-D5F7F816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78" y="3395213"/>
            <a:ext cx="6503894" cy="3016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206310-7D68-5F01-25EF-29BF9D066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672" y="1920847"/>
            <a:ext cx="4852945" cy="3667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Google Shape;267;p29">
            <a:extLst>
              <a:ext uri="{FF2B5EF4-FFF2-40B4-BE49-F238E27FC236}">
                <a16:creationId xmlns:a16="http://schemas.microsoft.com/office/drawing/2014/main" id="{53BD56A6-0184-9318-3293-E8E1415BC080}"/>
              </a:ext>
            </a:extLst>
          </p:cNvPr>
          <p:cNvSpPr txBox="1">
            <a:spLocks/>
          </p:cNvSpPr>
          <p:nvPr/>
        </p:nvSpPr>
        <p:spPr>
          <a:xfrm>
            <a:off x="7266791" y="412695"/>
            <a:ext cx="5029381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McDonald’s vs. Burger King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349714" y="712112"/>
            <a:ext cx="426308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BMW vs. Audi</a:t>
            </a:r>
            <a:endParaRPr dirty="0"/>
          </a:p>
        </p:txBody>
      </p:sp>
      <p:pic>
        <p:nvPicPr>
          <p:cNvPr id="301" name="Рисунок 300">
            <a:extLst>
              <a:ext uri="{FF2B5EF4-FFF2-40B4-BE49-F238E27FC236}">
                <a16:creationId xmlns:a16="http://schemas.microsoft.com/office/drawing/2014/main" id="{CF8AA466-D5AB-EDA3-D5D0-36A28A35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14" y="1963516"/>
            <a:ext cx="7620000" cy="453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3" name="Рисунок 302">
            <a:extLst>
              <a:ext uri="{FF2B5EF4-FFF2-40B4-BE49-F238E27FC236}">
                <a16:creationId xmlns:a16="http://schemas.microsoft.com/office/drawing/2014/main" id="{CCF97796-DC4A-0F44-07B1-2DAB597E3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67" y="529232"/>
            <a:ext cx="4618719" cy="439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>
            <a:spLocks noGrp="1"/>
          </p:cNvSpPr>
          <p:nvPr>
            <p:ph type="title"/>
          </p:nvPr>
        </p:nvSpPr>
        <p:spPr>
          <a:xfrm>
            <a:off x="4332385" y="0"/>
            <a:ext cx="5219400" cy="126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Axe vs Old Spice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939F3C-CA7A-F2C2-C87F-6E7DC721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4" y="1022343"/>
            <a:ext cx="10872436" cy="540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6402200" y="833911"/>
            <a:ext cx="7298560" cy="89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Coca-Cola vs. Pepsi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1E37B3-4C43-45A9-8CA4-780B330AC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583" y="2019055"/>
            <a:ext cx="8677539" cy="45448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56C297-38E2-D762-F9C2-7C0CEE87C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8" y="833911"/>
            <a:ext cx="5681103" cy="3990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760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201559" y="150328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542710" y="1633013"/>
            <a:ext cx="7327396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3200" b="1" dirty="0"/>
              <a:t>Монополистическая конкуренция </a:t>
            </a:r>
            <a:r>
              <a:rPr lang="ru-RU" sz="2400" b="1" dirty="0"/>
              <a:t>-</a:t>
            </a:r>
            <a:br>
              <a:rPr lang="ru-RU" sz="2400" b="1" dirty="0"/>
            </a:br>
            <a:r>
              <a:rPr lang="ru-RU" sz="2000" b="0" i="0" dirty="0">
                <a:solidFill>
                  <a:schemeClr val="tx1"/>
                </a:solidFill>
                <a:effectLst/>
              </a:rPr>
              <a:t>рыночная структура, сочетающая в себе элементы монопольного и конкурентного рынков.</a:t>
            </a:r>
            <a:br>
              <a:rPr lang="ru-RU" sz="800" dirty="0"/>
            </a:br>
            <a:br>
              <a:rPr lang="ru-RU" sz="900" dirty="0"/>
            </a:br>
            <a:endParaRPr sz="2400" b="1" dirty="0"/>
          </a:p>
        </p:txBody>
      </p:sp>
      <p:pic>
        <p:nvPicPr>
          <p:cNvPr id="128" name="Google Shape;128;p1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928" t="13010" r="22105" b="54339"/>
          <a:stretch/>
        </p:blipFill>
        <p:spPr>
          <a:xfrm flipH="1">
            <a:off x="-256673" y="6019800"/>
            <a:ext cx="799383" cy="838200"/>
          </a:xfrm>
          <a:prstGeom prst="rect">
            <a:avLst/>
          </a:prstGeom>
        </p:spPr>
      </p:pic>
      <p:sp>
        <p:nvSpPr>
          <p:cNvPr id="9" name="Google Shape;126;p18">
            <a:extLst>
              <a:ext uri="{FF2B5EF4-FFF2-40B4-BE49-F238E27FC236}">
                <a16:creationId xmlns:a16="http://schemas.microsoft.com/office/drawing/2014/main" id="{73FFCFA3-2A68-3273-7B0C-7CBA51406242}"/>
              </a:ext>
            </a:extLst>
          </p:cNvPr>
          <p:cNvSpPr txBox="1">
            <a:spLocks/>
          </p:cNvSpPr>
          <p:nvPr/>
        </p:nvSpPr>
        <p:spPr>
          <a:xfrm>
            <a:off x="542711" y="3728088"/>
            <a:ext cx="72527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ru-RU" sz="3000" b="1" dirty="0" err="1">
                <a:solidFill>
                  <a:schemeClr val="tx1"/>
                </a:solidFill>
              </a:rPr>
              <a:t>М</a:t>
            </a:r>
            <a:r>
              <a:rPr lang="ru-RU" sz="3000" b="1" i="0" dirty="0" err="1">
                <a:solidFill>
                  <a:schemeClr val="tx1"/>
                </a:solidFill>
                <a:effectLst/>
              </a:rPr>
              <a:t>о﻿нополия</a:t>
            </a:r>
            <a:r>
              <a:rPr lang="ru-RU" sz="3000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</a:t>
            </a:r>
            <a:r>
              <a:rPr lang="ru-RU" sz="2000" b="0" i="0" dirty="0">
                <a:solidFill>
                  <a:schemeClr val="tx1"/>
                </a:solidFill>
                <a:effectLst/>
              </a:rPr>
              <a:t> организация, которая осуществляет контроль над ценой и объёмом предложения на рынке и поэтому способна максимизировать прибыль, выбирая объём и цену предложения, либо исключительное право, связанное с авторским правом, патентом, торговым знаком или с созданием государством искусственной монополии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  <a:br>
              <a:rPr lang="ru-RU" sz="2000" dirty="0"/>
            </a:br>
            <a:br>
              <a:rPr lang="ru-RU" sz="900" dirty="0"/>
            </a:br>
            <a:endParaRPr lang="ru-RU" sz="2400" b="1" dirty="0"/>
          </a:p>
        </p:txBody>
      </p:sp>
      <p:pic>
        <p:nvPicPr>
          <p:cNvPr id="10" name="Google Shape;128;p18">
            <a:extLst>
              <a:ext uri="{FF2B5EF4-FFF2-40B4-BE49-F238E27FC236}">
                <a16:creationId xmlns:a16="http://schemas.microsoft.com/office/drawing/2014/main" id="{31C1B066-778B-BA0F-132F-86902E0A0F3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1928" t="13010" r="22105" b="54339"/>
          <a:stretch/>
        </p:blipFill>
        <p:spPr>
          <a:xfrm rot="10800000" flipH="1">
            <a:off x="11673839" y="22684"/>
            <a:ext cx="798897" cy="8459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C57FD7F4-C03D-8CC0-5431-8425168944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708358" cy="470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39C067-A55C-F039-4E6F-5C7D522EB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106" y="2295413"/>
            <a:ext cx="4161034" cy="2340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/>
          <p:nvPr/>
        </p:nvSpPr>
        <p:spPr>
          <a:xfrm>
            <a:off x="1059150" y="1585350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1373000" y="1885163"/>
            <a:ext cx="5581500" cy="89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pic>
        <p:nvPicPr>
          <p:cNvPr id="9218" name="Picture 2" descr="Леонардо Ди Каприо PNG прозрачный - PNG All">
            <a:extLst>
              <a:ext uri="{FF2B5EF4-FFF2-40B4-BE49-F238E27FC236}">
                <a16:creationId xmlns:a16="http://schemas.microsoft.com/office/drawing/2014/main" id="{EB528442-AB1D-910D-A954-F4F0FB3E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09" y="884114"/>
            <a:ext cx="8969797" cy="597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988825" y="1307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285005" y="1833720"/>
            <a:ext cx="10173931" cy="248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+mj-lt"/>
              </a:rPr>
              <a:t>Множество фирм. </a:t>
            </a: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+mj-lt"/>
              </a:rPr>
              <a:t>Свобода входа и выхода.</a:t>
            </a: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+mj-lt"/>
              </a:rPr>
              <a:t>Фирмы производят дифференцированную продукцию.</a:t>
            </a: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+mj-lt"/>
              </a:rPr>
              <a:t>Фирмы имеют неэластичный спрос на цену; они создают цены, потому что товар сильно различается.</a:t>
            </a: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+mj-lt"/>
              </a:rPr>
              <a:t>Фирмы получают нормальную прибыль в долгосрочной перспективе, но могут получить </a:t>
            </a:r>
            <a:r>
              <a:rPr lang="ru-RU" sz="2000" b="0" i="0" dirty="0" err="1">
                <a:solidFill>
                  <a:schemeClr val="tx1"/>
                </a:solidFill>
                <a:effectLst/>
                <a:latin typeface="+mj-lt"/>
              </a:rPr>
              <a:t>сверхнормальную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j-lt"/>
              </a:rPr>
              <a:t> прибыль в краткосрочной перспективе и т.д.</a:t>
            </a:r>
            <a:endParaRPr lang="ru-RU" sz="2000" b="0" dirty="0">
              <a:solidFill>
                <a:schemeClr val="tx1"/>
              </a:solidFill>
              <a:latin typeface="+mj-lt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2000" b="0" i="0" dirty="0">
                <a:solidFill>
                  <a:schemeClr val="tx1"/>
                </a:solidFill>
                <a:effectLst/>
                <a:latin typeface="+mj-lt"/>
              </a:rPr>
              <a:t>В краткосрочной перспективе схема получения прибыли для монополистической конкуренции такая же, как и для монополии.</a:t>
            </a:r>
            <a:endParaRPr sz="2000" dirty="0">
              <a:solidFill>
                <a:schemeClr val="tx1"/>
              </a:solidFill>
              <a:latin typeface="Abril Fatface" panose="02000503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938F6-034B-0C58-5AAE-0D31B6E69FA0}"/>
              </a:ext>
            </a:extLst>
          </p:cNvPr>
          <p:cNvSpPr txBox="1"/>
          <p:nvPr/>
        </p:nvSpPr>
        <p:spPr>
          <a:xfrm>
            <a:off x="1620025" y="555066"/>
            <a:ext cx="8437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Монополистическая конкурентоспособная отрасль имеет следующие особенности: </a:t>
            </a:r>
            <a:endParaRPr lang="ru-RU" sz="3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821849" y="842279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1336425" y="9698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ru-RU" b="1" dirty="0"/>
              <a:t>Конкуренция</a:t>
            </a:r>
            <a:r>
              <a:rPr lang="en-US" dirty="0"/>
              <a:t>.</a:t>
            </a:r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4294967295"/>
          </p:nvPr>
        </p:nvSpPr>
        <p:spPr>
          <a:xfrm>
            <a:off x="1448215" y="2104679"/>
            <a:ext cx="4617772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ru-RU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Конкуренция (лат. </a:t>
            </a:r>
            <a:r>
              <a:rPr lang="ru-RU" sz="20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concurrere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— состязаться) — соперничество между участниками рыночного хозяйства за лучшие условия производства, купли и продажи </a:t>
            </a:r>
            <a:r>
              <a:rPr lang="ru-RU" sz="20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товаров.Борьба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частных товаровладельцев за экономическое выживание и процветание — закон рынка</a:t>
            </a:r>
            <a:r>
              <a:rPr lang="ru-RU" sz="20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</a:t>
            </a:r>
            <a:endParaRPr sz="2000" dirty="0"/>
          </a:p>
        </p:txBody>
      </p:sp>
      <p:cxnSp>
        <p:nvCxnSpPr>
          <p:cNvPr id="208" name="Google Shape;208;p26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8" name="Picture 10" descr="Конкуренция – Бесплатные иконки: спорт и соревнования">
            <a:extLst>
              <a:ext uri="{FF2B5EF4-FFF2-40B4-BE49-F238E27FC236}">
                <a16:creationId xmlns:a16="http://schemas.microsoft.com/office/drawing/2014/main" id="{1FCB7535-968A-E487-7146-106AFA1E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925" y="842279"/>
            <a:ext cx="5034837" cy="50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5782201" y="3247740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833680" y="3342850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837616" y="4844931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839305" y="1793017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790331" y="73405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tx1"/>
                </a:solidFill>
                <a:latin typeface="Roboto" panose="02000000000000000000" pitchFamily="2" charset="0"/>
              </a:rPr>
              <a:t>Ф</a:t>
            </a:r>
            <a:r>
              <a:rPr lang="ru-RU" sz="3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ункций конкуренции:</a:t>
            </a:r>
            <a:endParaRPr sz="3000" b="1" dirty="0">
              <a:solidFill>
                <a:schemeClr val="tx1"/>
              </a:solidFill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 idx="4"/>
          </p:nvPr>
        </p:nvSpPr>
        <p:spPr>
          <a:xfrm>
            <a:off x="1675430" y="200587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Регулирующая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5"/>
          </p:nvPr>
        </p:nvSpPr>
        <p:spPr>
          <a:xfrm>
            <a:off x="1827830" y="3456741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Адаптационная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title" idx="6"/>
          </p:nvPr>
        </p:nvSpPr>
        <p:spPr>
          <a:xfrm>
            <a:off x="6742449" y="3497513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Инновационная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 idx="8"/>
          </p:nvPr>
        </p:nvSpPr>
        <p:spPr>
          <a:xfrm>
            <a:off x="1811050" y="5128281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Аллокационная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790331" y="2288440"/>
            <a:ext cx="766461" cy="5496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01</a:t>
            </a:r>
          </a:p>
        </p:txBody>
      </p:sp>
      <p:sp>
        <p:nvSpPr>
          <p:cNvPr id="147" name="Google Shape;147;p19"/>
          <p:cNvSpPr/>
          <p:nvPr/>
        </p:nvSpPr>
        <p:spPr>
          <a:xfrm>
            <a:off x="791404" y="3803455"/>
            <a:ext cx="884026" cy="5496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02</a:t>
            </a:r>
          </a:p>
        </p:txBody>
      </p:sp>
      <p:sp>
        <p:nvSpPr>
          <p:cNvPr id="148" name="Google Shape;148;p19"/>
          <p:cNvSpPr/>
          <p:nvPr/>
        </p:nvSpPr>
        <p:spPr>
          <a:xfrm>
            <a:off x="790331" y="5353288"/>
            <a:ext cx="893187" cy="54813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03</a:t>
            </a:r>
          </a:p>
        </p:txBody>
      </p:sp>
      <p:sp>
        <p:nvSpPr>
          <p:cNvPr id="149" name="Google Shape;149;p19"/>
          <p:cNvSpPr/>
          <p:nvPr/>
        </p:nvSpPr>
        <p:spPr>
          <a:xfrm>
            <a:off x="5778265" y="3801066"/>
            <a:ext cx="964184" cy="54813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</a:t>
            </a:r>
            <a:r>
              <a:rPr lang="ru-RU"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5</a:t>
            </a:r>
            <a:endParaRPr b="0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alistoga"/>
            </a:endParaRPr>
          </a:p>
        </p:txBody>
      </p:sp>
      <p:sp>
        <p:nvSpPr>
          <p:cNvPr id="2" name="Google Shape;133;p19">
            <a:extLst>
              <a:ext uri="{FF2B5EF4-FFF2-40B4-BE49-F238E27FC236}">
                <a16:creationId xmlns:a16="http://schemas.microsoft.com/office/drawing/2014/main" id="{50D77AD2-464F-BB67-DB98-17AA4ED87ADB}"/>
              </a:ext>
            </a:extLst>
          </p:cNvPr>
          <p:cNvSpPr/>
          <p:nvPr/>
        </p:nvSpPr>
        <p:spPr>
          <a:xfrm>
            <a:off x="5754574" y="4844931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" name="Google Shape;134;p19">
            <a:extLst>
              <a:ext uri="{FF2B5EF4-FFF2-40B4-BE49-F238E27FC236}">
                <a16:creationId xmlns:a16="http://schemas.microsoft.com/office/drawing/2014/main" id="{724D149C-C75B-09CB-7CE9-921091A5FFB2}"/>
              </a:ext>
            </a:extLst>
          </p:cNvPr>
          <p:cNvSpPr/>
          <p:nvPr/>
        </p:nvSpPr>
        <p:spPr>
          <a:xfrm>
            <a:off x="5783557" y="1792712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5" name="Google Shape;142;p19">
            <a:extLst>
              <a:ext uri="{FF2B5EF4-FFF2-40B4-BE49-F238E27FC236}">
                <a16:creationId xmlns:a16="http://schemas.microsoft.com/office/drawing/2014/main" id="{28E19356-97E1-3B3A-187B-A320E9473A8B}"/>
              </a:ext>
            </a:extLst>
          </p:cNvPr>
          <p:cNvSpPr txBox="1">
            <a:spLocks/>
          </p:cNvSpPr>
          <p:nvPr/>
        </p:nvSpPr>
        <p:spPr>
          <a:xfrm>
            <a:off x="6701331" y="2124906"/>
            <a:ext cx="3679619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ru-RU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Распределительная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Google Shape;143;p19">
            <a:extLst>
              <a:ext uri="{FF2B5EF4-FFF2-40B4-BE49-F238E27FC236}">
                <a16:creationId xmlns:a16="http://schemas.microsoft.com/office/drawing/2014/main" id="{BB752716-1643-ED1E-04BD-EABC9CAE3A6E}"/>
              </a:ext>
            </a:extLst>
          </p:cNvPr>
          <p:cNvSpPr txBox="1">
            <a:spLocks/>
          </p:cNvSpPr>
          <p:nvPr/>
        </p:nvSpPr>
        <p:spPr>
          <a:xfrm>
            <a:off x="6742449" y="5158858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ru-RU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Контролирующая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Google Shape;147;p19">
            <a:extLst>
              <a:ext uri="{FF2B5EF4-FFF2-40B4-BE49-F238E27FC236}">
                <a16:creationId xmlns:a16="http://schemas.microsoft.com/office/drawing/2014/main" id="{0D4C6DAD-6BA6-E658-8175-EECB242AA69D}"/>
              </a:ext>
            </a:extLst>
          </p:cNvPr>
          <p:cNvSpPr/>
          <p:nvPr/>
        </p:nvSpPr>
        <p:spPr>
          <a:xfrm>
            <a:off x="5783557" y="2272871"/>
            <a:ext cx="884026" cy="5496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</a:t>
            </a:r>
            <a:r>
              <a:rPr lang="ru-RU"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4</a:t>
            </a:r>
            <a:endParaRPr b="0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alistoga"/>
            </a:endParaRPr>
          </a:p>
        </p:txBody>
      </p:sp>
      <p:sp>
        <p:nvSpPr>
          <p:cNvPr id="8" name="Google Shape;149;p19">
            <a:extLst>
              <a:ext uri="{FF2B5EF4-FFF2-40B4-BE49-F238E27FC236}">
                <a16:creationId xmlns:a16="http://schemas.microsoft.com/office/drawing/2014/main" id="{42C8B7BE-E492-D7B3-9102-69ABBE0DB23A}"/>
              </a:ext>
            </a:extLst>
          </p:cNvPr>
          <p:cNvSpPr/>
          <p:nvPr/>
        </p:nvSpPr>
        <p:spPr>
          <a:xfrm>
            <a:off x="5744424" y="5351512"/>
            <a:ext cx="964184" cy="54813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</a:t>
            </a:r>
            <a:r>
              <a:rPr lang="ru-RU"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6</a:t>
            </a:r>
            <a:endParaRPr b="0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alistog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351845" y="868413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551539" y="1288138"/>
            <a:ext cx="522265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Добросовестная конкуренция</a:t>
            </a:r>
            <a:endParaRPr lang="en-US" b="1" dirty="0"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681209" y="2550538"/>
            <a:ext cx="6326103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повышение качества продукции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снижение цен ("война цен")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реклама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развитие до- и послепродажного обслуживания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создание новых товаров и услуг с использованием достижений НТР и т.д.</a:t>
            </a:r>
            <a:endParaRPr lang="en-US" sz="2400" b="0" dirty="0"/>
          </a:p>
        </p:txBody>
      </p:sp>
      <p:pic>
        <p:nvPicPr>
          <p:cNvPr id="3076" name="Picture 4" descr="All The Best Do Well Work, Entrepreneur, Corporate, Gesture PNG Transparent  Image and Clipart for Free Download">
            <a:extLst>
              <a:ext uri="{FF2B5EF4-FFF2-40B4-BE49-F238E27FC236}">
                <a16:creationId xmlns:a16="http://schemas.microsoft.com/office/drawing/2014/main" id="{F5A3AD51-A6A0-1786-B731-D82D52C2F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693" y="524638"/>
            <a:ext cx="3706794" cy="556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6;p25">
            <a:extLst>
              <a:ext uri="{FF2B5EF4-FFF2-40B4-BE49-F238E27FC236}">
                <a16:creationId xmlns:a16="http://schemas.microsoft.com/office/drawing/2014/main" id="{D3451E47-5B11-BA8C-3D9F-AE78E09EF82E}"/>
              </a:ext>
            </a:extLst>
          </p:cNvPr>
          <p:cNvSpPr/>
          <p:nvPr/>
        </p:nvSpPr>
        <p:spPr>
          <a:xfrm>
            <a:off x="10601663" y="679957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2"/>
          </p:nvPr>
        </p:nvSpPr>
        <p:spPr>
          <a:xfrm>
            <a:off x="6235549" y="2005500"/>
            <a:ext cx="5956451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экономический (промышленный шпионаж)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подделка продукции конкурентов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подкуп и шантаж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обман потребителей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махинации с деловой отчетностью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валютные махинации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/>
              <a:t>•  сокрытие дефектов и т.д.</a:t>
            </a:r>
            <a:endParaRPr lang="en-US" sz="2400" b="0" dirty="0"/>
          </a:p>
        </p:txBody>
      </p:sp>
      <p:sp>
        <p:nvSpPr>
          <p:cNvPr id="6" name="Google Shape;197;p25">
            <a:extLst>
              <a:ext uri="{FF2B5EF4-FFF2-40B4-BE49-F238E27FC236}">
                <a16:creationId xmlns:a16="http://schemas.microsoft.com/office/drawing/2014/main" id="{67C1A936-CDCB-A505-2C37-7AB0261F2EAB}"/>
              </a:ext>
            </a:extLst>
          </p:cNvPr>
          <p:cNvSpPr txBox="1">
            <a:spLocks/>
          </p:cNvSpPr>
          <p:nvPr/>
        </p:nvSpPr>
        <p:spPr>
          <a:xfrm>
            <a:off x="6346069" y="1035208"/>
            <a:ext cx="522265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ru-RU" b="1" dirty="0"/>
              <a:t>Недобросовестная конкуренция</a:t>
            </a:r>
            <a:endParaRPr lang="en-US" b="1" dirty="0"/>
          </a:p>
        </p:txBody>
      </p:sp>
      <p:pic>
        <p:nvPicPr>
          <p:cNvPr id="4098" name="Picture 2" descr="Dishonest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12A4C010-7AE5-90D0-307F-A23C9A4A4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208"/>
            <a:ext cx="6709996" cy="447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24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833600" y="543913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grpSp>
        <p:nvGrpSpPr>
          <p:cNvPr id="187" name="Google Shape;187;p24"/>
          <p:cNvGrpSpPr/>
          <p:nvPr/>
        </p:nvGrpSpPr>
        <p:grpSpPr>
          <a:xfrm rot="10800000">
            <a:off x="5328102" y="849126"/>
            <a:ext cx="1237846" cy="872004"/>
            <a:chOff x="621403" y="597265"/>
            <a:chExt cx="1588204" cy="1118814"/>
          </a:xfrm>
        </p:grpSpPr>
        <p:sp>
          <p:nvSpPr>
            <p:cNvPr id="188" name="Google Shape;188;p24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511300" y="1949725"/>
            <a:ext cx="111423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/>
              <a:t>Реклама</a:t>
            </a:r>
            <a:r>
              <a:rPr lang="ru-RU" sz="4000" dirty="0"/>
              <a:t> - это платное продвижение товаров и услуг по различным каналам. Она не только создает фирменный стиль, но и устраняет разрыв между потенциальными потребителями и брендами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961086" y="478850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961086" y="538754"/>
            <a:ext cx="8284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Основные виды</a:t>
            </a:r>
            <a:r>
              <a:rPr lang="ru-RU" dirty="0"/>
              <a:t>:</a:t>
            </a:r>
            <a:endParaRPr lang="en-US" dirty="0"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579005" y="1741250"/>
            <a:ext cx="9048661" cy="249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dirty="0"/>
              <a:t>•  Реклама в прессе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dirty="0"/>
              <a:t>•  Телевизионная реклама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dirty="0"/>
              <a:t>•  Радиореклама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dirty="0"/>
              <a:t>•  Наружная реклама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dirty="0"/>
              <a:t>•  Транспортная реклама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dirty="0"/>
              <a:t>•  Реклама в интернете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dirty="0"/>
              <a:t>•  Печатная реклама</a:t>
            </a:r>
            <a:endParaRPr lang="en-US" sz="3200" b="0" dirty="0"/>
          </a:p>
        </p:txBody>
      </p:sp>
      <p:pic>
        <p:nvPicPr>
          <p:cNvPr id="5122" name="Picture 2" descr="Здравствуйте Я представитель компании орифлэйм - Memchik.ru">
            <a:extLst>
              <a:ext uri="{FF2B5EF4-FFF2-40B4-BE49-F238E27FC236}">
                <a16:creationId xmlns:a16="http://schemas.microsoft.com/office/drawing/2014/main" id="{55663797-3952-78EA-07B3-2FA1B80E3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56773"/>
            <a:ext cx="5791200" cy="3352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1F1E9"/>
      </a:lt1>
      <a:dk2>
        <a:srgbClr val="000000"/>
      </a:dk2>
      <a:lt2>
        <a:srgbClr val="EEEEEE"/>
      </a:lt2>
      <a:accent1>
        <a:srgbClr val="FFD966"/>
      </a:accent1>
      <a:accent2>
        <a:srgbClr val="7B95A5"/>
      </a:accent2>
      <a:accent3>
        <a:srgbClr val="25566E"/>
      </a:accent3>
      <a:accent4>
        <a:srgbClr val="587C8E"/>
      </a:accent4>
      <a:accent5>
        <a:srgbClr val="DBA274"/>
      </a:accent5>
      <a:accent6>
        <a:srgbClr val="C26A5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763</Words>
  <Application>Microsoft Office PowerPoint</Application>
  <PresentationFormat>Широкоэкранный</PresentationFormat>
  <Paragraphs>81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Roboto</vt:lpstr>
      <vt:lpstr>Abril Fatface</vt:lpstr>
      <vt:lpstr>Aldrich</vt:lpstr>
      <vt:lpstr>Arial</vt:lpstr>
      <vt:lpstr>Antic Slab</vt:lpstr>
      <vt:lpstr>Calistoga</vt:lpstr>
      <vt:lpstr>Calibri</vt:lpstr>
      <vt:lpstr>SlidesMania</vt:lpstr>
      <vt:lpstr>Роль рекламы </vt:lpstr>
      <vt:lpstr>Монополистическая конкуренция - рыночная структура, сочетающая в себе элементы монопольного и конкурентного рынков.  </vt:lpstr>
      <vt:lpstr>Презентация PowerPoint</vt:lpstr>
      <vt:lpstr>Конкуренция.</vt:lpstr>
      <vt:lpstr>Функций конкуренции:</vt:lpstr>
      <vt:lpstr>Добросовестная конкуренция</vt:lpstr>
      <vt:lpstr>Презентация PowerPoint</vt:lpstr>
      <vt:lpstr>Реклама - это платное продвижение товаров и услуг по различным каналам. Она не только создает фирменный стиль, но и устраняет разрыв между потенциальными потребителями и брендами.</vt:lpstr>
      <vt:lpstr>Основные виды:</vt:lpstr>
      <vt:lpstr>Реклама начала развитие задолго до нашей эры.</vt:lpstr>
      <vt:lpstr>Реклама в современном мире</vt:lpstr>
      <vt:lpstr>Функции рекламы</vt:lpstr>
      <vt:lpstr>Для этого компании, зачастую прибегают к использованию следующих математических формул: </vt:lpstr>
      <vt:lpstr>Воздействие рекламы на потребителя</vt:lpstr>
      <vt:lpstr>Примеры конкурирующих компаний.</vt:lpstr>
      <vt:lpstr>Презентация PowerPoint</vt:lpstr>
      <vt:lpstr>BMW vs. Audi</vt:lpstr>
      <vt:lpstr>Axe vs Old Spice</vt:lpstr>
      <vt:lpstr>Coca-Cola vs. Pepsi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Роль рекламы </dc:title>
  <cp:lastModifiedBy>Пользователь</cp:lastModifiedBy>
  <cp:revision>12</cp:revision>
  <dcterms:modified xsi:type="dcterms:W3CDTF">2024-03-27T22:03:47Z</dcterms:modified>
</cp:coreProperties>
</file>